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anose="020B0604020202020204" charset="0"/>
      <p:regular r:id="rId8"/>
    </p:embeddedFont>
    <p:embeddedFont>
      <p:font typeface="Montserrat Bold" panose="020B0604020202020204" charset="0"/>
      <p:regular r:id="rId9"/>
    </p:embeddedFont>
    <p:embeddedFont>
      <p:font typeface="Montserrat Heavy" panose="020B0604020202020204" charset="0"/>
      <p:regular r:id="rId10"/>
    </p:embeddedFont>
    <p:embeddedFont>
      <p:font typeface="Montserrat Medium" panose="020B0604020202020204" charset="0"/>
      <p:regular r:id="rId11"/>
    </p:embeddedFont>
    <p:embeddedFont>
      <p:font typeface="RoxboroughCF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2088" y="-1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0321" y="82504"/>
            <a:ext cx="7131050" cy="3238489"/>
            <a:chOff x="0" y="0"/>
            <a:chExt cx="10534861" cy="475549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4169" b="5485"/>
            <a:stretch>
              <a:fillRect/>
            </a:stretch>
          </p:blipFill>
          <p:spPr>
            <a:xfrm>
              <a:off x="0" y="0"/>
              <a:ext cx="10534861" cy="4755498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3101226"/>
            <a:ext cx="7556500" cy="622909"/>
          </a:xfrm>
          <a:prstGeom prst="rect">
            <a:avLst/>
          </a:prstGeom>
          <a:solidFill>
            <a:srgbClr val="352B47"/>
          </a:solidFill>
        </p:spPr>
      </p:sp>
      <p:sp>
        <p:nvSpPr>
          <p:cNvPr id="5" name="AutoShape 5"/>
          <p:cNvSpPr/>
          <p:nvPr/>
        </p:nvSpPr>
        <p:spPr>
          <a:xfrm>
            <a:off x="47399" y="10042288"/>
            <a:ext cx="7537648" cy="633698"/>
          </a:xfrm>
          <a:prstGeom prst="rect">
            <a:avLst/>
          </a:prstGeom>
          <a:solidFill>
            <a:srgbClr val="8B6573"/>
          </a:solidFill>
        </p:spPr>
      </p:sp>
      <p:sp>
        <p:nvSpPr>
          <p:cNvPr id="6" name="AutoShape 6"/>
          <p:cNvSpPr/>
          <p:nvPr/>
        </p:nvSpPr>
        <p:spPr>
          <a:xfrm>
            <a:off x="371485" y="2815993"/>
            <a:ext cx="6432515" cy="782411"/>
          </a:xfrm>
          <a:prstGeom prst="rect">
            <a:avLst/>
          </a:prstGeom>
          <a:solidFill>
            <a:srgbClr val="D79C8C"/>
          </a:solidFill>
        </p:spPr>
      </p:sp>
      <p:sp>
        <p:nvSpPr>
          <p:cNvPr id="7" name="AutoShape 7"/>
          <p:cNvSpPr/>
          <p:nvPr/>
        </p:nvSpPr>
        <p:spPr>
          <a:xfrm>
            <a:off x="5062952" y="5312286"/>
            <a:ext cx="2271810" cy="5015051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8" name="Freeform 8"/>
          <p:cNvSpPr/>
          <p:nvPr/>
        </p:nvSpPr>
        <p:spPr>
          <a:xfrm>
            <a:off x="5050746" y="8050995"/>
            <a:ext cx="1056180" cy="1056180"/>
          </a:xfrm>
          <a:custGeom>
            <a:avLst/>
            <a:gdLst/>
            <a:ahLst/>
            <a:cxnLst/>
            <a:rect l="l" t="t" r="r" b="b"/>
            <a:pathLst>
              <a:path w="1056180" h="1056180">
                <a:moveTo>
                  <a:pt x="0" y="0"/>
                </a:moveTo>
                <a:lnTo>
                  <a:pt x="1056180" y="0"/>
                </a:lnTo>
                <a:lnTo>
                  <a:pt x="1056180" y="1056180"/>
                </a:lnTo>
                <a:lnTo>
                  <a:pt x="0" y="1056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005556" y="9072820"/>
            <a:ext cx="1317529" cy="1254517"/>
          </a:xfrm>
          <a:custGeom>
            <a:avLst/>
            <a:gdLst/>
            <a:ahLst/>
            <a:cxnLst/>
            <a:rect l="l" t="t" r="r" b="b"/>
            <a:pathLst>
              <a:path w="1317529" h="1254517">
                <a:moveTo>
                  <a:pt x="0" y="0"/>
                </a:moveTo>
                <a:lnTo>
                  <a:pt x="1317529" y="0"/>
                </a:lnTo>
                <a:lnTo>
                  <a:pt x="1317529" y="1254517"/>
                </a:lnTo>
                <a:lnTo>
                  <a:pt x="0" y="12545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464907" y="5889534"/>
            <a:ext cx="907462" cy="662288"/>
          </a:xfrm>
          <a:custGeom>
            <a:avLst/>
            <a:gdLst/>
            <a:ahLst/>
            <a:cxnLst/>
            <a:rect l="l" t="t" r="r" b="b"/>
            <a:pathLst>
              <a:path w="907462" h="662288">
                <a:moveTo>
                  <a:pt x="0" y="0"/>
                </a:moveTo>
                <a:lnTo>
                  <a:pt x="907462" y="0"/>
                </a:lnTo>
                <a:lnTo>
                  <a:pt x="907462" y="662288"/>
                </a:lnTo>
                <a:lnTo>
                  <a:pt x="0" y="6622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73531" y="3800305"/>
            <a:ext cx="7203722" cy="842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</a:pPr>
            <a:r>
              <a:rPr lang="en-US" sz="2440">
                <a:solidFill>
                  <a:srgbClr val="000000"/>
                </a:solidFill>
                <a:latin typeface="Montserrat Heavy"/>
              </a:rPr>
              <a:t>Erasmus+ Let’s adapt through ITC tools 2023-1-RO01-KA220-SCH-000160489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6000" y="2901718"/>
            <a:ext cx="2117784" cy="381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39"/>
              </a:lnSpc>
            </a:pPr>
            <a:r>
              <a:rPr lang="en-US" sz="3120">
                <a:solidFill>
                  <a:srgbClr val="000000"/>
                </a:solidFill>
                <a:latin typeface="RoxboroughCF Bold"/>
              </a:rPr>
              <a:t>Newsletter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82458" y="3302386"/>
            <a:ext cx="194023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1"/>
              </a:lnSpc>
            </a:pPr>
            <a:r>
              <a:rPr lang="en-US" sz="1111" dirty="0">
                <a:solidFill>
                  <a:srgbClr val="000000"/>
                </a:solidFill>
                <a:latin typeface="Montserrat Medium"/>
              </a:rPr>
              <a:t>February 2024</a:t>
            </a:r>
          </a:p>
          <a:p>
            <a:pPr algn="ctr">
              <a:lnSpc>
                <a:spcPts val="1011"/>
              </a:lnSpc>
            </a:pPr>
            <a:r>
              <a:rPr lang="en-US" sz="1111" dirty="0">
                <a:solidFill>
                  <a:srgbClr val="000000"/>
                </a:solidFill>
                <a:latin typeface="Montserrat Medium"/>
              </a:rPr>
              <a:t> </a:t>
            </a:r>
            <a:r>
              <a:rPr lang="en-US" sz="1111" dirty="0" err="1">
                <a:solidFill>
                  <a:srgbClr val="000000"/>
                </a:solidFill>
                <a:latin typeface="Montserrat Medium"/>
              </a:rPr>
              <a:t>Nr</a:t>
            </a:r>
            <a:r>
              <a:rPr lang="en-US" sz="1111" dirty="0">
                <a:solidFill>
                  <a:srgbClr val="000000"/>
                </a:solidFill>
                <a:latin typeface="Montserrat Medium"/>
              </a:rPr>
              <a:t>. 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6669" y="4763266"/>
            <a:ext cx="4482326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1"/>
              </a:lnSpc>
            </a:pPr>
            <a:r>
              <a:rPr lang="en-US" sz="1315" dirty="0">
                <a:solidFill>
                  <a:srgbClr val="000000"/>
                </a:solidFill>
                <a:latin typeface="Montserrat Bold"/>
              </a:rPr>
              <a:t>Project main objective</a:t>
            </a:r>
          </a:p>
          <a:p>
            <a:pPr algn="ctr">
              <a:lnSpc>
                <a:spcPts val="1841"/>
              </a:lnSpc>
            </a:pPr>
            <a:endParaRPr lang="en-US" sz="1315" dirty="0">
              <a:solidFill>
                <a:srgbClr val="000000"/>
              </a:solidFill>
              <a:latin typeface="Montserrat Bold"/>
            </a:endParaRPr>
          </a:p>
          <a:p>
            <a:pPr algn="ctr">
              <a:lnSpc>
                <a:spcPts val="1561"/>
              </a:lnSpc>
            </a:pPr>
            <a:r>
              <a:rPr lang="en-US" sz="1115" dirty="0">
                <a:solidFill>
                  <a:srgbClr val="000000"/>
                </a:solidFill>
                <a:latin typeface="Montserrat"/>
              </a:rPr>
              <a:t>To increase the level of appropriate use of ICT tools in special education by teachers at school and by parents.</a:t>
            </a:r>
          </a:p>
          <a:p>
            <a:pPr algn="ctr">
              <a:lnSpc>
                <a:spcPts val="1561"/>
              </a:lnSpc>
            </a:pPr>
            <a:endParaRPr lang="en-US" sz="1115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371485" y="8672317"/>
            <a:ext cx="2116347" cy="1341261"/>
          </a:xfrm>
          <a:prstGeom prst="rect">
            <a:avLst/>
          </a:prstGeom>
          <a:solidFill>
            <a:srgbClr val="8B6573">
              <a:alpha val="40784"/>
            </a:srgbClr>
          </a:solidFill>
        </p:spPr>
      </p:sp>
      <p:sp>
        <p:nvSpPr>
          <p:cNvPr id="16" name="AutoShape 16"/>
          <p:cNvSpPr/>
          <p:nvPr/>
        </p:nvSpPr>
        <p:spPr>
          <a:xfrm>
            <a:off x="2576995" y="8672317"/>
            <a:ext cx="2305391" cy="1341261"/>
          </a:xfrm>
          <a:prstGeom prst="rect">
            <a:avLst/>
          </a:prstGeom>
          <a:solidFill>
            <a:srgbClr val="8B6573">
              <a:alpha val="52941"/>
            </a:srgbClr>
          </a:solidFill>
        </p:spPr>
      </p:sp>
      <p:sp>
        <p:nvSpPr>
          <p:cNvPr id="17" name="TextBox 17"/>
          <p:cNvSpPr txBox="1"/>
          <p:nvPr/>
        </p:nvSpPr>
        <p:spPr>
          <a:xfrm>
            <a:off x="280321" y="8832788"/>
            <a:ext cx="211634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5"/>
              </a:lnSpc>
            </a:pPr>
            <a:r>
              <a:rPr lang="en-US" sz="1200" dirty="0">
                <a:solidFill>
                  <a:srgbClr val="000000"/>
                </a:solidFill>
                <a:latin typeface="Montserrat Heavy"/>
              </a:rPr>
              <a:t> 1. Exchange of good practices involving ICT tools in special education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622697" y="8832788"/>
            <a:ext cx="2305391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5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Montserrat Heavy"/>
              </a:rPr>
              <a:t>2. Raising awareness of the negative effects of excessive use of technology on children with special needs</a:t>
            </a:r>
          </a:p>
        </p:txBody>
      </p:sp>
      <p:sp>
        <p:nvSpPr>
          <p:cNvPr id="19" name="AutoShape 19"/>
          <p:cNvSpPr/>
          <p:nvPr/>
        </p:nvSpPr>
        <p:spPr>
          <a:xfrm>
            <a:off x="371485" y="8080143"/>
            <a:ext cx="4510901" cy="511015"/>
          </a:xfrm>
          <a:prstGeom prst="rect">
            <a:avLst/>
          </a:prstGeom>
          <a:solidFill>
            <a:srgbClr val="8B6573">
              <a:alpha val="52941"/>
            </a:srgbClr>
          </a:solidFill>
        </p:spPr>
      </p:sp>
      <p:sp>
        <p:nvSpPr>
          <p:cNvPr id="20" name="TextBox 20"/>
          <p:cNvSpPr txBox="1"/>
          <p:nvPr/>
        </p:nvSpPr>
        <p:spPr>
          <a:xfrm>
            <a:off x="1449574" y="8144680"/>
            <a:ext cx="2346246" cy="464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7"/>
              </a:lnSpc>
              <a:spcBef>
                <a:spcPct val="0"/>
              </a:spcBef>
            </a:pPr>
            <a:r>
              <a:rPr lang="en-US" sz="1600" b="1" dirty="0">
                <a:latin typeface="Montserrat" panose="020B0604020202020204" charset="0"/>
              </a:rPr>
              <a:t>What do we want to achieve</a:t>
            </a:r>
            <a:r>
              <a:rPr lang="en-US" sz="1600" b="1" dirty="0"/>
              <a:t>?</a:t>
            </a:r>
            <a:endParaRPr lang="en-US" sz="1599" dirty="0">
              <a:solidFill>
                <a:srgbClr val="000000"/>
              </a:solidFill>
              <a:latin typeface="Montserrat Heavy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6156896" y="7932101"/>
            <a:ext cx="1138568" cy="698610"/>
          </a:xfrm>
          <a:custGeom>
            <a:avLst/>
            <a:gdLst/>
            <a:ahLst/>
            <a:cxnLst/>
            <a:rect l="l" t="t" r="r" b="b"/>
            <a:pathLst>
              <a:path w="1138568" h="698610">
                <a:moveTo>
                  <a:pt x="0" y="0"/>
                </a:moveTo>
                <a:lnTo>
                  <a:pt x="1138568" y="0"/>
                </a:lnTo>
                <a:lnTo>
                  <a:pt x="1138568" y="698610"/>
                </a:lnTo>
                <a:lnTo>
                  <a:pt x="0" y="6986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614" r="-4614"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5355039" y="6696264"/>
            <a:ext cx="1767863" cy="580921"/>
            <a:chOff x="0" y="0"/>
            <a:chExt cx="2357151" cy="774561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/>
            <a:srcRect t="7627" b="7627"/>
            <a:stretch>
              <a:fillRect/>
            </a:stretch>
          </p:blipFill>
          <p:spPr>
            <a:xfrm>
              <a:off x="0" y="0"/>
              <a:ext cx="2357151" cy="774561"/>
            </a:xfrm>
            <a:prstGeom prst="rect">
              <a:avLst/>
            </a:prstGeom>
          </p:spPr>
        </p:pic>
      </p:grpSp>
      <p:sp>
        <p:nvSpPr>
          <p:cNvPr id="24" name="Freeform 24"/>
          <p:cNvSpPr/>
          <p:nvPr/>
        </p:nvSpPr>
        <p:spPr>
          <a:xfrm>
            <a:off x="5082603" y="5840484"/>
            <a:ext cx="887133" cy="856141"/>
          </a:xfrm>
          <a:custGeom>
            <a:avLst/>
            <a:gdLst/>
            <a:ahLst/>
            <a:cxnLst/>
            <a:rect l="l" t="t" r="r" b="b"/>
            <a:pathLst>
              <a:path w="887133" h="856141">
                <a:moveTo>
                  <a:pt x="0" y="0"/>
                </a:moveTo>
                <a:lnTo>
                  <a:pt x="887133" y="0"/>
                </a:lnTo>
                <a:lnTo>
                  <a:pt x="887133" y="856141"/>
                </a:lnTo>
                <a:lnTo>
                  <a:pt x="0" y="8561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5061486" y="7305895"/>
            <a:ext cx="1664694" cy="627385"/>
          </a:xfrm>
          <a:custGeom>
            <a:avLst/>
            <a:gdLst/>
            <a:ahLst/>
            <a:cxnLst/>
            <a:rect l="l" t="t" r="r" b="b"/>
            <a:pathLst>
              <a:path w="1664694" h="627385">
                <a:moveTo>
                  <a:pt x="0" y="0"/>
                </a:moveTo>
                <a:lnTo>
                  <a:pt x="1664694" y="0"/>
                </a:lnTo>
                <a:lnTo>
                  <a:pt x="1664694" y="627384"/>
                </a:lnTo>
                <a:lnTo>
                  <a:pt x="0" y="6273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5166532" y="5617086"/>
            <a:ext cx="2271810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5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Montserrat Heavy"/>
              </a:rPr>
              <a:t>Our partners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34183" y="6247638"/>
            <a:ext cx="4501780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6"/>
              </a:lnSpc>
            </a:pPr>
            <a:r>
              <a:rPr lang="en-US" sz="1090" dirty="0">
                <a:solidFill>
                  <a:srgbClr val="000000"/>
                </a:solidFill>
                <a:latin typeface="Montserrat Bold"/>
              </a:rPr>
              <a:t>Our partners:</a:t>
            </a:r>
          </a:p>
          <a:p>
            <a:pPr marL="235363" lvl="1" indent="-117681" algn="just">
              <a:lnSpc>
                <a:spcPts val="1526"/>
              </a:lnSpc>
              <a:buFont typeface="Arial"/>
              <a:buChar char="•"/>
            </a:pPr>
            <a:r>
              <a:rPr lang="en-US" sz="1090" dirty="0" err="1">
                <a:solidFill>
                  <a:srgbClr val="000000"/>
                </a:solidFill>
                <a:latin typeface="Montserrat"/>
              </a:rPr>
              <a:t>Zespol</a:t>
            </a:r>
            <a:r>
              <a:rPr lang="en-US" sz="109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090" dirty="0" err="1">
                <a:solidFill>
                  <a:srgbClr val="000000"/>
                </a:solidFill>
                <a:latin typeface="Montserrat"/>
              </a:rPr>
              <a:t>Placowek</a:t>
            </a:r>
            <a:r>
              <a:rPr lang="en-US" sz="109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090" dirty="0" err="1">
                <a:solidFill>
                  <a:srgbClr val="000000"/>
                </a:solidFill>
                <a:latin typeface="Montserrat"/>
              </a:rPr>
              <a:t>Edukacyjnych</a:t>
            </a:r>
            <a:r>
              <a:rPr lang="en-US" sz="1090" dirty="0">
                <a:solidFill>
                  <a:srgbClr val="000000"/>
                </a:solidFill>
                <a:latin typeface="Montserrat"/>
              </a:rPr>
              <a:t>, Olsztyn, Poland</a:t>
            </a:r>
          </a:p>
          <a:p>
            <a:pPr marL="235363" lvl="1" indent="-117681" algn="just">
              <a:lnSpc>
                <a:spcPts val="1526"/>
              </a:lnSpc>
              <a:buFont typeface="Arial"/>
              <a:buChar char="•"/>
            </a:pPr>
            <a:r>
              <a:rPr lang="en-US" sz="1090" dirty="0" err="1">
                <a:solidFill>
                  <a:srgbClr val="000000"/>
                </a:solidFill>
                <a:latin typeface="Montserrat"/>
              </a:rPr>
              <a:t>Agrupamento</a:t>
            </a:r>
            <a:r>
              <a:rPr lang="en-US" sz="1090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1090" dirty="0" err="1">
                <a:solidFill>
                  <a:srgbClr val="000000"/>
                </a:solidFill>
                <a:latin typeface="Montserrat"/>
              </a:rPr>
              <a:t>Escolas</a:t>
            </a:r>
            <a:r>
              <a:rPr lang="en-US" sz="1090" dirty="0">
                <a:solidFill>
                  <a:srgbClr val="000000"/>
                </a:solidFill>
                <a:latin typeface="Montserrat"/>
              </a:rPr>
              <a:t> General </a:t>
            </a:r>
            <a:r>
              <a:rPr lang="en-US" sz="1090" dirty="0" err="1">
                <a:solidFill>
                  <a:srgbClr val="000000"/>
                </a:solidFill>
                <a:latin typeface="Montserrat"/>
              </a:rPr>
              <a:t>Serpa</a:t>
            </a:r>
            <a:r>
              <a:rPr lang="en-US" sz="1090" dirty="0">
                <a:solidFill>
                  <a:srgbClr val="000000"/>
                </a:solidFill>
                <a:latin typeface="Montserrat"/>
              </a:rPr>
              <a:t> Pinto de </a:t>
            </a:r>
            <a:r>
              <a:rPr lang="en-US" sz="1090" dirty="0" err="1">
                <a:solidFill>
                  <a:srgbClr val="000000"/>
                </a:solidFill>
                <a:latin typeface="Montserrat"/>
              </a:rPr>
              <a:t>Cinfães</a:t>
            </a:r>
            <a:r>
              <a:rPr lang="en-US" sz="1090" dirty="0">
                <a:solidFill>
                  <a:srgbClr val="000000"/>
                </a:solidFill>
                <a:latin typeface="Montserrat"/>
              </a:rPr>
              <a:t>, Portugal</a:t>
            </a:r>
          </a:p>
          <a:p>
            <a:pPr marL="235363" lvl="1" indent="-117681" algn="just">
              <a:lnSpc>
                <a:spcPts val="1526"/>
              </a:lnSpc>
              <a:buFont typeface="Arial"/>
              <a:buChar char="•"/>
            </a:pPr>
            <a:r>
              <a:rPr lang="en-US" sz="1090" dirty="0" err="1">
                <a:solidFill>
                  <a:srgbClr val="000000"/>
                </a:solidFill>
                <a:latin typeface="Montserrat"/>
              </a:rPr>
              <a:t>Istituto</a:t>
            </a:r>
            <a:r>
              <a:rPr lang="en-US" sz="109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090" dirty="0" err="1">
                <a:solidFill>
                  <a:srgbClr val="000000"/>
                </a:solidFill>
                <a:latin typeface="Montserrat"/>
              </a:rPr>
              <a:t>Istruzione</a:t>
            </a:r>
            <a:r>
              <a:rPr lang="en-US" sz="109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090" dirty="0" err="1">
                <a:solidFill>
                  <a:srgbClr val="000000"/>
                </a:solidFill>
                <a:latin typeface="Montserrat"/>
              </a:rPr>
              <a:t>Secondaria</a:t>
            </a:r>
            <a:r>
              <a:rPr lang="en-US" sz="109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090" dirty="0" err="1">
                <a:solidFill>
                  <a:srgbClr val="000000"/>
                </a:solidFill>
                <a:latin typeface="Montserrat"/>
              </a:rPr>
              <a:t>Superiore</a:t>
            </a:r>
            <a:r>
              <a:rPr lang="en-US" sz="1090" dirty="0">
                <a:solidFill>
                  <a:srgbClr val="000000"/>
                </a:solidFill>
                <a:latin typeface="Montserrat"/>
              </a:rPr>
              <a:t> "Rosa Luxemburg" , Puglia, Italy</a:t>
            </a:r>
          </a:p>
          <a:p>
            <a:pPr marL="235743" lvl="1" indent="-117872" algn="just">
              <a:lnSpc>
                <a:spcPts val="1528"/>
              </a:lnSpc>
              <a:buFont typeface="Arial"/>
              <a:buChar char="•"/>
            </a:pPr>
            <a:r>
              <a:rPr lang="en-US" sz="1091" dirty="0" err="1">
                <a:solidFill>
                  <a:srgbClr val="000000"/>
                </a:solidFill>
                <a:latin typeface="Montserrat"/>
              </a:rPr>
              <a:t>Mev</a:t>
            </a:r>
            <a:r>
              <a:rPr lang="en-US" sz="109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091" dirty="0" err="1">
                <a:solidFill>
                  <a:srgbClr val="000000"/>
                </a:solidFill>
                <a:latin typeface="Montserrat"/>
              </a:rPr>
              <a:t>Ortaokulu</a:t>
            </a:r>
            <a:r>
              <a:rPr lang="en-US" sz="1091" dirty="0">
                <a:solidFill>
                  <a:srgbClr val="000000"/>
                </a:solidFill>
                <a:latin typeface="Montserrat"/>
              </a:rPr>
              <a:t>, Istanbul </a:t>
            </a:r>
            <a:r>
              <a:rPr lang="en-US" sz="1091" dirty="0" err="1">
                <a:solidFill>
                  <a:srgbClr val="000000"/>
                </a:solidFill>
                <a:latin typeface="Montserrat"/>
              </a:rPr>
              <a:t>Turkye</a:t>
            </a:r>
            <a:endParaRPr lang="en-US" sz="1091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456"/>
              </a:lnSpc>
            </a:pPr>
            <a:endParaRPr lang="en-US" sz="1091" dirty="0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" y="213355"/>
            <a:ext cx="7556502" cy="3354961"/>
          </a:xfrm>
          <a:prstGeom prst="rect">
            <a:avLst/>
          </a:prstGeom>
          <a:solidFill>
            <a:srgbClr val="8B6573"/>
          </a:solidFill>
        </p:spPr>
      </p:sp>
      <p:sp>
        <p:nvSpPr>
          <p:cNvPr id="3" name="AutoShape 3"/>
          <p:cNvSpPr/>
          <p:nvPr/>
        </p:nvSpPr>
        <p:spPr>
          <a:xfrm>
            <a:off x="-2" y="3568315"/>
            <a:ext cx="7545527" cy="98320"/>
          </a:xfrm>
          <a:prstGeom prst="rect">
            <a:avLst/>
          </a:prstGeom>
          <a:solidFill>
            <a:srgbClr val="352B47"/>
          </a:solidFill>
        </p:spPr>
      </p:sp>
      <p:sp>
        <p:nvSpPr>
          <p:cNvPr id="4" name="Freeform 4"/>
          <p:cNvSpPr/>
          <p:nvPr/>
        </p:nvSpPr>
        <p:spPr>
          <a:xfrm>
            <a:off x="238705" y="104833"/>
            <a:ext cx="2373071" cy="3269335"/>
          </a:xfrm>
          <a:custGeom>
            <a:avLst/>
            <a:gdLst/>
            <a:ahLst/>
            <a:cxnLst/>
            <a:rect l="l" t="t" r="r" b="b"/>
            <a:pathLst>
              <a:path w="2669010" h="3463482">
                <a:moveTo>
                  <a:pt x="0" y="0"/>
                </a:moveTo>
                <a:lnTo>
                  <a:pt x="2669010" y="0"/>
                </a:lnTo>
                <a:lnTo>
                  <a:pt x="2669010" y="3463482"/>
                </a:lnTo>
                <a:lnTo>
                  <a:pt x="0" y="34634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-1" y="3746949"/>
            <a:ext cx="7556501" cy="140017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6" name="Freeform 6"/>
          <p:cNvSpPr/>
          <p:nvPr/>
        </p:nvSpPr>
        <p:spPr>
          <a:xfrm>
            <a:off x="360926" y="10341351"/>
            <a:ext cx="6806547" cy="187180"/>
          </a:xfrm>
          <a:custGeom>
            <a:avLst/>
            <a:gdLst/>
            <a:ahLst/>
            <a:cxnLst/>
            <a:rect l="l" t="t" r="r" b="b"/>
            <a:pathLst>
              <a:path w="6806547" h="187180">
                <a:moveTo>
                  <a:pt x="0" y="0"/>
                </a:moveTo>
                <a:lnTo>
                  <a:pt x="6806547" y="0"/>
                </a:lnTo>
                <a:lnTo>
                  <a:pt x="6806547" y="187180"/>
                </a:lnTo>
                <a:lnTo>
                  <a:pt x="0" y="1871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0" y="5118553"/>
            <a:ext cx="5596237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400" b="1" dirty="0">
                <a:latin typeface="Montserrat" panose="020B0604020202020204" charset="0"/>
              </a:rPr>
              <a:t>Disadvantages:</a:t>
            </a:r>
          </a:p>
          <a:p>
            <a:pPr algn="ctr"/>
            <a:endParaRPr lang="en-US" sz="1400" dirty="0">
              <a:latin typeface="Montserrat" panose="020B0604020202020204" charset="0"/>
            </a:endParaRPr>
          </a:p>
          <a:p>
            <a:pPr algn="ctr"/>
            <a:r>
              <a:rPr lang="en-US" sz="1400" b="1" dirty="0">
                <a:latin typeface="Montserrat" panose="020B0604020202020204" charset="0"/>
              </a:rPr>
              <a:t>Internet, tablet, phone, computer addiction occurs.</a:t>
            </a:r>
            <a:endParaRPr lang="en-US" sz="1400" dirty="0">
              <a:latin typeface="Montserrat" panose="020B0604020202020204" charset="0"/>
            </a:endParaRPr>
          </a:p>
          <a:p>
            <a:pPr algn="ctr"/>
            <a:r>
              <a:rPr lang="en-US" sz="1400" b="1" dirty="0">
                <a:latin typeface="Montserrat" panose="020B0604020202020204" charset="0"/>
              </a:rPr>
              <a:t>May increase </a:t>
            </a:r>
            <a:r>
              <a:rPr lang="en-US" sz="1400" b="1" dirty="0" err="1">
                <a:latin typeface="Montserrat" panose="020B0604020202020204" charset="0"/>
              </a:rPr>
              <a:t>behavioural</a:t>
            </a:r>
            <a:r>
              <a:rPr lang="en-US" sz="1400" b="1" dirty="0">
                <a:latin typeface="Montserrat" panose="020B0604020202020204" charset="0"/>
              </a:rPr>
              <a:t> and verbal stereotyping.</a:t>
            </a:r>
            <a:endParaRPr lang="en-US" sz="1400" dirty="0">
              <a:latin typeface="Montserrat" panose="020B0604020202020204" charset="0"/>
            </a:endParaRPr>
          </a:p>
          <a:p>
            <a:pPr algn="ctr"/>
            <a:r>
              <a:rPr lang="en-US" sz="1400" b="1" dirty="0">
                <a:latin typeface="Montserrat" panose="020B0604020202020204" charset="0"/>
              </a:rPr>
              <a:t>Decreases interest in participating in group, social activities.</a:t>
            </a:r>
            <a:endParaRPr lang="en-US" sz="1400" dirty="0">
              <a:latin typeface="Montserrat" panose="020B0604020202020204" charset="0"/>
            </a:endParaRPr>
          </a:p>
          <a:p>
            <a:pPr algn="ctr"/>
            <a:r>
              <a:rPr lang="en-US" sz="1400" b="1" dirty="0">
                <a:latin typeface="Montserrat" panose="020B0604020202020204" charset="0"/>
              </a:rPr>
              <a:t>Becomes violent, aggressive.</a:t>
            </a:r>
            <a:endParaRPr lang="en-US" sz="1400" dirty="0">
              <a:latin typeface="Montserrat" panose="020B0604020202020204" charset="0"/>
            </a:endParaRPr>
          </a:p>
          <a:p>
            <a:pPr algn="ctr"/>
            <a:r>
              <a:rPr lang="en-US" sz="1400" b="1" dirty="0">
                <a:latin typeface="Montserrat" panose="020B0604020202020204" charset="0"/>
              </a:rPr>
              <a:t>Has no control over the duration of use of tablet, phone, computer.</a:t>
            </a:r>
            <a:endParaRPr lang="en-US" sz="1400" dirty="0">
              <a:latin typeface="Montserrat" panose="020B0604020202020204" charset="0"/>
            </a:endParaRPr>
          </a:p>
          <a:p>
            <a:pPr algn="ctr"/>
            <a:r>
              <a:rPr lang="en-US" sz="1400" b="1" dirty="0">
                <a:latin typeface="Montserrat" panose="020B0604020202020204" charset="0"/>
              </a:rPr>
              <a:t>Sleep disturbances, anxiety may occur.</a:t>
            </a:r>
            <a:endParaRPr lang="en-US" sz="1400" dirty="0">
              <a:latin typeface="Montserrat" panose="020B0604020202020204" charset="0"/>
            </a:endParaRPr>
          </a:p>
          <a:p>
            <a:pPr algn="ctr"/>
            <a:r>
              <a:rPr lang="en-US" sz="1400" b="1" dirty="0">
                <a:latin typeface="Montserrat" panose="020B0604020202020204" charset="0"/>
              </a:rPr>
              <a:t>Difficulty concentrating.</a:t>
            </a:r>
            <a:endParaRPr lang="en-US" sz="1400" dirty="0">
              <a:latin typeface="Montserrat" panose="020B0604020202020204" charset="0"/>
            </a:endParaRPr>
          </a:p>
          <a:p>
            <a:pPr>
              <a:lnSpc>
                <a:spcPts val="1819"/>
              </a:lnSpc>
              <a:spcBef>
                <a:spcPct val="0"/>
              </a:spcBef>
            </a:pPr>
            <a:endParaRPr lang="en-US" sz="1299" dirty="0">
              <a:solidFill>
                <a:srgbClr val="000000"/>
              </a:solidFill>
              <a:latin typeface="Montserrat" panose="020B060402020202020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41209" y="7723207"/>
            <a:ext cx="5165739" cy="2369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400" b="1" dirty="0">
                <a:latin typeface="Montserrat" panose="020B0604020202020204" charset="0"/>
              </a:rPr>
              <a:t>Recommendations:</a:t>
            </a:r>
            <a:endParaRPr lang="en-US" sz="1400" dirty="0">
              <a:latin typeface="Montserrat" panose="020B0604020202020204" charset="0"/>
            </a:endParaRPr>
          </a:p>
          <a:p>
            <a:pPr algn="ctr"/>
            <a:r>
              <a:rPr lang="en-US" sz="1400" b="1" dirty="0">
                <a:latin typeface="Montserrat" panose="020B0604020202020204" charset="0"/>
              </a:rPr>
              <a:t>Find alternative activities, time outside, games.</a:t>
            </a:r>
            <a:endParaRPr lang="en-US" sz="1400" dirty="0">
              <a:latin typeface="Montserrat" panose="020B0604020202020204" charset="0"/>
            </a:endParaRPr>
          </a:p>
          <a:p>
            <a:pPr algn="ctr"/>
            <a:r>
              <a:rPr lang="en-US" sz="1400" b="1" dirty="0">
                <a:latin typeface="Montserrat" panose="020B0604020202020204" charset="0"/>
              </a:rPr>
              <a:t>Limit time in front of computer, tablet to no more than 30 minutes a day.</a:t>
            </a:r>
            <a:endParaRPr lang="en-US" sz="1400" dirty="0">
              <a:latin typeface="Montserrat" panose="020B0604020202020204" charset="0"/>
            </a:endParaRPr>
          </a:p>
          <a:p>
            <a:pPr algn="ctr"/>
            <a:r>
              <a:rPr lang="en-US" sz="1400" b="1" dirty="0">
                <a:latin typeface="Montserrat" panose="020B0604020202020204" charset="0"/>
              </a:rPr>
              <a:t>Fragmentation of screen time</a:t>
            </a:r>
            <a:endParaRPr lang="en-US" sz="1400" dirty="0">
              <a:latin typeface="Montserrat" panose="020B0604020202020204" charset="0"/>
            </a:endParaRPr>
          </a:p>
          <a:p>
            <a:pPr algn="ctr"/>
            <a:r>
              <a:rPr lang="en-US" sz="1400" b="1" dirty="0">
                <a:latin typeface="Montserrat" panose="020B0604020202020204" charset="0"/>
              </a:rPr>
              <a:t>Explain why we will use the board/computer,</a:t>
            </a:r>
            <a:endParaRPr lang="en-US" sz="1400" dirty="0">
              <a:latin typeface="Montserrat" panose="020B0604020202020204" charset="0"/>
            </a:endParaRPr>
          </a:p>
          <a:p>
            <a:pPr algn="ctr"/>
            <a:r>
              <a:rPr lang="en-US" sz="1400" b="1" dirty="0">
                <a:latin typeface="Montserrat" panose="020B0604020202020204" charset="0"/>
              </a:rPr>
              <a:t>Announcing when it will close/open.</a:t>
            </a:r>
            <a:endParaRPr lang="en-US" sz="1400" dirty="0">
              <a:latin typeface="Montserrat" panose="020B0604020202020204" charset="0"/>
            </a:endParaRPr>
          </a:p>
          <a:p>
            <a:pPr algn="ctr"/>
            <a:r>
              <a:rPr lang="en-US" sz="1400" b="1" dirty="0">
                <a:latin typeface="Montserrat" panose="020B0604020202020204" charset="0"/>
              </a:rPr>
              <a:t>Spending time together in front of the computer/tablet. Parent will explain what they are doing together on the computer.</a:t>
            </a:r>
            <a:endParaRPr lang="en-US" sz="1400" dirty="0">
              <a:latin typeface="Montserrat" panose="020B0604020202020204" charset="0"/>
            </a:endParaRPr>
          </a:p>
          <a:p>
            <a:pPr algn="ctr"/>
            <a:r>
              <a:rPr lang="en-US" sz="1400" b="1" dirty="0">
                <a:latin typeface="Montserrat" panose="020B0604020202020204" charset="0"/>
              </a:rPr>
              <a:t>Controlling the applications your child has access to.</a:t>
            </a:r>
            <a:endParaRPr lang="en-US" sz="1400" dirty="0">
              <a:latin typeface="Montserrat" panose="020B0604020202020204" charset="0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0" y="7751782"/>
            <a:ext cx="7475320" cy="2678267"/>
          </a:xfrm>
          <a:prstGeom prst="rect">
            <a:avLst/>
          </a:prstGeom>
          <a:solidFill>
            <a:srgbClr val="8B6573">
              <a:alpha val="24706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104066" y="5388313"/>
            <a:ext cx="5492172" cy="1863387"/>
          </a:xfrm>
          <a:prstGeom prst="rect">
            <a:avLst/>
          </a:prstGeom>
          <a:solidFill>
            <a:srgbClr val="D79C8C">
              <a:alpha val="24706"/>
            </a:srgbClr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11" name="Freeform 11"/>
          <p:cNvSpPr/>
          <p:nvPr/>
        </p:nvSpPr>
        <p:spPr>
          <a:xfrm>
            <a:off x="5596237" y="5116131"/>
            <a:ext cx="1732694" cy="2500757"/>
          </a:xfrm>
          <a:custGeom>
            <a:avLst/>
            <a:gdLst/>
            <a:ahLst/>
            <a:cxnLst/>
            <a:rect l="l" t="t" r="r" b="b"/>
            <a:pathLst>
              <a:path w="1732694" h="2500757">
                <a:moveTo>
                  <a:pt x="0" y="0"/>
                </a:moveTo>
                <a:lnTo>
                  <a:pt x="1732694" y="0"/>
                </a:lnTo>
                <a:lnTo>
                  <a:pt x="1732694" y="2500757"/>
                </a:lnTo>
                <a:lnTo>
                  <a:pt x="0" y="25007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1583" r="-37676" b="-65041"/>
            </a:stretch>
          </a:blipFill>
        </p:spPr>
      </p:sp>
      <p:sp>
        <p:nvSpPr>
          <p:cNvPr id="12" name="AutoShape 12"/>
          <p:cNvSpPr/>
          <p:nvPr/>
        </p:nvSpPr>
        <p:spPr>
          <a:xfrm>
            <a:off x="-1" y="4920071"/>
            <a:ext cx="7556501" cy="130966"/>
          </a:xfrm>
          <a:prstGeom prst="rect">
            <a:avLst/>
          </a:prstGeom>
          <a:solidFill>
            <a:srgbClr val="352B47"/>
          </a:solidFill>
        </p:spPr>
      </p:sp>
      <p:sp>
        <p:nvSpPr>
          <p:cNvPr id="13" name="Freeform 13"/>
          <p:cNvSpPr/>
          <p:nvPr/>
        </p:nvSpPr>
        <p:spPr>
          <a:xfrm>
            <a:off x="104066" y="7751782"/>
            <a:ext cx="2037143" cy="2484120"/>
          </a:xfrm>
          <a:custGeom>
            <a:avLst/>
            <a:gdLst/>
            <a:ahLst/>
            <a:cxnLst/>
            <a:rect l="l" t="t" r="r" b="b"/>
            <a:pathLst>
              <a:path w="2037143" h="2484120">
                <a:moveTo>
                  <a:pt x="0" y="0"/>
                </a:moveTo>
                <a:lnTo>
                  <a:pt x="2037143" y="0"/>
                </a:lnTo>
                <a:lnTo>
                  <a:pt x="2037143" y="2484120"/>
                </a:lnTo>
                <a:lnTo>
                  <a:pt x="0" y="24841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8014" t="-89844" r="-34205" b="-80545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829618" y="1208257"/>
            <a:ext cx="4456466" cy="2176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855"/>
              </a:lnSpc>
            </a:pPr>
            <a:r>
              <a:rPr lang="en-US" sz="1400" i="1" dirty="0">
                <a:solidFill>
                  <a:schemeClr val="bg1"/>
                </a:solidFill>
                <a:latin typeface="Montserrat" panose="020B0604020202020204" charset="0"/>
              </a:rPr>
              <a:t>The first project meeting took place on 19-23 February 2024 in Poland, Olsztyn, at </a:t>
            </a:r>
            <a:r>
              <a:rPr lang="en-US" sz="1400" i="1" dirty="0" err="1">
                <a:solidFill>
                  <a:schemeClr val="bg1"/>
                </a:solidFill>
                <a:latin typeface="Montserrat" panose="020B0604020202020204" charset="0"/>
              </a:rPr>
              <a:t>Zespol</a:t>
            </a:r>
            <a:r>
              <a:rPr lang="en-US" sz="1400" i="1" dirty="0">
                <a:solidFill>
                  <a:schemeClr val="bg1"/>
                </a:solidFill>
                <a:latin typeface="Montserrat" panose="020B060402020202020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ontserrat" panose="020B0604020202020204" charset="0"/>
              </a:rPr>
              <a:t>Placowek</a:t>
            </a:r>
            <a:r>
              <a:rPr lang="en-US" sz="1400" i="1" dirty="0">
                <a:solidFill>
                  <a:schemeClr val="bg1"/>
                </a:solidFill>
                <a:latin typeface="Montserrat" panose="020B060402020202020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Montserrat" panose="020B0604020202020204" charset="0"/>
              </a:rPr>
              <a:t>Edukacyjnych</a:t>
            </a:r>
            <a:r>
              <a:rPr lang="en-US" sz="1400" i="1" dirty="0">
                <a:solidFill>
                  <a:schemeClr val="bg1"/>
                </a:solidFill>
                <a:latin typeface="Montserrat" panose="020B0604020202020204" charset="0"/>
              </a:rPr>
              <a:t>. Presentations were given on specific methods of communication development for students with ESC, we discussed digital stories, websites and platforms with interactive applications, we conducted workshops exploring tools such as C-Eye , Stop Motion Animation, </a:t>
            </a:r>
            <a:r>
              <a:rPr lang="en-US" sz="1400" i="1" dirty="0" err="1">
                <a:solidFill>
                  <a:schemeClr val="bg1"/>
                </a:solidFill>
                <a:latin typeface="Montserrat" panose="020B0604020202020204" charset="0"/>
              </a:rPr>
              <a:t>Boardmaker</a:t>
            </a:r>
            <a:r>
              <a:rPr lang="en-US" sz="1400" i="1" dirty="0">
                <a:solidFill>
                  <a:schemeClr val="bg1"/>
                </a:solidFill>
                <a:latin typeface="Montserrat" panose="020B0604020202020204" charset="0"/>
              </a:rPr>
              <a:t>. </a:t>
            </a:r>
            <a:endParaRPr lang="en-US" sz="1200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4066" y="3780010"/>
            <a:ext cx="7246223" cy="906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22"/>
              </a:lnSpc>
            </a:pPr>
            <a:r>
              <a:rPr lang="en-US" sz="1301" dirty="0">
                <a:solidFill>
                  <a:srgbClr val="000000"/>
                </a:solidFill>
                <a:latin typeface="Montserrat"/>
              </a:rPr>
              <a:t>	The second part of the meeting in Poland was dedicated to the negative effects of the use of information media in terms of communication development in children with special needs. A number of disadvantages and recommendations concerning media use were identified: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05498" y="416270"/>
            <a:ext cx="4323433" cy="589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2"/>
              </a:lnSpc>
              <a:spcBef>
                <a:spcPct val="0"/>
              </a:spcBef>
            </a:pPr>
            <a:r>
              <a:rPr lang="en-US" i="1" dirty="0">
                <a:solidFill>
                  <a:schemeClr val="bg1"/>
                </a:solidFill>
              </a:rPr>
              <a:t>The theme of the meeting in Poland was to exchange experience on the use of ICT for communication development.</a:t>
            </a:r>
            <a:endParaRPr lang="en-US" sz="1600" i="1" dirty="0">
              <a:solidFill>
                <a:schemeClr val="bg1"/>
              </a:solidFill>
              <a:latin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382</Words>
  <Application>Microsoft Office PowerPoint</Application>
  <PresentationFormat>Personalizzato</PresentationFormat>
  <Paragraphs>36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10" baseType="lpstr">
      <vt:lpstr>Montserrat Bold</vt:lpstr>
      <vt:lpstr>Arial</vt:lpstr>
      <vt:lpstr>Calibri</vt:lpstr>
      <vt:lpstr>Montserrat Heavy</vt:lpstr>
      <vt:lpstr>Montserrat Medium</vt:lpstr>
      <vt:lpstr>Montserrat</vt:lpstr>
      <vt:lpstr>RoxboroughCF Bold</vt:lpstr>
      <vt:lpstr>Office Theme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Varianta in romana a newsletterului 1Pink and Purple Clean Modern Book and Movie Magazine</dc:title>
  <dc:creator>Andrei</dc:creator>
  <cp:lastModifiedBy>docente</cp:lastModifiedBy>
  <cp:revision>5</cp:revision>
  <dcterms:created xsi:type="dcterms:W3CDTF">2006-08-16T00:00:00Z</dcterms:created>
  <dcterms:modified xsi:type="dcterms:W3CDTF">2024-03-27T20:47:49Z</dcterms:modified>
  <dc:identifier>DAF-0B5ab-A</dc:identifier>
</cp:coreProperties>
</file>